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4"/>
  </p:notesMasterIdLst>
  <p:sldIdLst>
    <p:sldId id="256" r:id="rId5"/>
    <p:sldId id="375" r:id="rId6"/>
    <p:sldId id="374" r:id="rId7"/>
    <p:sldId id="323" r:id="rId8"/>
    <p:sldId id="328" r:id="rId9"/>
    <p:sldId id="390" r:id="rId10"/>
    <p:sldId id="391" r:id="rId11"/>
    <p:sldId id="392" r:id="rId12"/>
    <p:sldId id="394" r:id="rId13"/>
    <p:sldId id="393" r:id="rId14"/>
    <p:sldId id="395" r:id="rId15"/>
    <p:sldId id="396" r:id="rId16"/>
    <p:sldId id="388" r:id="rId17"/>
    <p:sldId id="324" r:id="rId18"/>
    <p:sldId id="397" r:id="rId19"/>
    <p:sldId id="389" r:id="rId20"/>
    <p:sldId id="398" r:id="rId21"/>
    <p:sldId id="371" r:id="rId22"/>
    <p:sldId id="372" r:id="rId23"/>
  </p:sldIdLst>
  <p:sldSz cx="12192000" cy="6858000"/>
  <p:notesSz cx="6858000" cy="9144000"/>
  <p:embeddedFontLst>
    <p:embeddedFont>
      <p:font typeface="Integral CF Bold" pitchFamily="2" charset="77"/>
      <p:bold r:id="rId25"/>
    </p:embeddedFont>
    <p:embeddedFont>
      <p:font typeface="ITFDEVANAGARI-BOOK" panose="02000000000000000000" pitchFamily="2" charset="0"/>
      <p:regular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0125"/>
  </p:normalViewPr>
  <p:slideViewPr>
    <p:cSldViewPr snapToGrid="0">
      <p:cViewPr varScale="1">
        <p:scale>
          <a:sx n="99" d="100"/>
          <a:sy n="99" d="100"/>
        </p:scale>
        <p:origin x="1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4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80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91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025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83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77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1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56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6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78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09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23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medium.com/@tomspencer_uk/pair-programming-and-problem-solving-4531ef3bf17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DCS-training/IntroCausalInferenc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office.com/r/YYNrqvuNr8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cdcs.ed.ac.u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A Gentle Introduction</a:t>
            </a:r>
          </a:p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to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D373E-4695-995F-5F4C-DC6645389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77" y="868359"/>
            <a:ext cx="7772400" cy="3937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419698" y="1682726"/>
            <a:ext cx="27673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Average causal effect with confounding</a:t>
            </a:r>
          </a:p>
        </p:txBody>
      </p:sp>
    </p:spTree>
    <p:extLst>
      <p:ext uri="{BB962C8B-B14F-4D97-AF65-F5344CB8AC3E}">
        <p14:creationId xmlns:p14="http://schemas.microsoft.com/office/powerpoint/2010/main" val="10790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1013788" y="1200370"/>
            <a:ext cx="8374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about mediators? What do I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85156-2C62-0476-5A1B-FEA84A38740E}"/>
              </a:ext>
            </a:extLst>
          </p:cNvPr>
          <p:cNvSpPr txBox="1"/>
          <p:nvPr/>
        </p:nvSpPr>
        <p:spPr>
          <a:xfrm>
            <a:off x="1411121" y="2099940"/>
            <a:ext cx="941775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Workplace Policies as a Mediator for Employee Well-Being:</a:t>
            </a:r>
          </a:p>
          <a:p>
            <a:endParaRPr lang="en-US" dirty="0"/>
          </a:p>
          <a:p>
            <a:r>
              <a:rPr lang="en-US" b="1" dirty="0"/>
              <a:t>Independent Variable (X): </a:t>
            </a:r>
            <a:r>
              <a:rPr lang="en-US" dirty="0"/>
              <a:t>Implementation of workplace policies to reduce stress.</a:t>
            </a:r>
            <a:br>
              <a:rPr lang="en-US" dirty="0"/>
            </a:br>
            <a:endParaRPr lang="en-US" b="1" dirty="0"/>
          </a:p>
          <a:p>
            <a:r>
              <a:rPr lang="en-US" b="1" dirty="0"/>
              <a:t>Mediator (M): </a:t>
            </a:r>
            <a:r>
              <a:rPr lang="en-US" dirty="0"/>
              <a:t>Employee satisfaction with work-life balance.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Dependent Variable (Y): </a:t>
            </a:r>
            <a:r>
              <a:rPr lang="en-US" dirty="0"/>
              <a:t>Employee well-being and job performance.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implementation of stress-reducing workplace policies (X) may affect employee well-being (Y) through the mediator of employee satisfaction with work-life balance (M). This mediator helps explain how the policies influence employee outcomes.</a:t>
            </a:r>
          </a:p>
        </p:txBody>
      </p:sp>
    </p:spTree>
    <p:extLst>
      <p:ext uri="{BB962C8B-B14F-4D97-AF65-F5344CB8AC3E}">
        <p14:creationId xmlns:p14="http://schemas.microsoft.com/office/powerpoint/2010/main" val="28198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1908544" y="744749"/>
            <a:ext cx="837491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8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Ultimately, leave them alone!</a:t>
            </a:r>
          </a:p>
        </p:txBody>
      </p:sp>
    </p:spTree>
    <p:extLst>
      <p:ext uri="{BB962C8B-B14F-4D97-AF65-F5344CB8AC3E}">
        <p14:creationId xmlns:p14="http://schemas.microsoft.com/office/powerpoint/2010/main" val="381369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30477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56859" y="2960269"/>
            <a:ext cx="2907418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Practical Session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80" y="324562"/>
            <a:ext cx="9737106" cy="4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61317" y="5043949"/>
            <a:ext cx="3944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7"/>
              </a:rPr>
              <a:t>https://medium.com/@tomspencer_uk/pair-programming-and-problem-solving-4531ef3bf171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17150-438D-D5F4-A73A-B99E7EFB7C26}"/>
              </a:ext>
            </a:extLst>
          </p:cNvPr>
          <p:cNvSpPr txBox="1"/>
          <p:nvPr/>
        </p:nvSpPr>
        <p:spPr>
          <a:xfrm>
            <a:off x="419698" y="1006019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996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149D8-C02F-F08E-A56F-88AEC2499A38}"/>
              </a:ext>
            </a:extLst>
          </p:cNvPr>
          <p:cNvSpPr txBox="1"/>
          <p:nvPr/>
        </p:nvSpPr>
        <p:spPr>
          <a:xfrm>
            <a:off x="4111945" y="279063"/>
            <a:ext cx="58265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Let’s get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930D3-BB77-E8C8-3643-D939B8F383CB}"/>
              </a:ext>
            </a:extLst>
          </p:cNvPr>
          <p:cNvSpPr txBox="1"/>
          <p:nvPr/>
        </p:nvSpPr>
        <p:spPr>
          <a:xfrm>
            <a:off x="419698" y="2166774"/>
            <a:ext cx="536291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Go to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https://noteable.edina.ac.uk/login</a:t>
            </a:r>
            <a:endParaRPr lang="en-GB" sz="1600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Login with your EASE credentials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Select 'Standard Notebook (Python3)' as a personal notebook server and press start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Click the '+</a:t>
            </a:r>
            <a:r>
              <a:rPr lang="en-GB" sz="1600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GitRepo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Copy and Paste this repository URL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https://github.com/DCS-training/IntroCausalInference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 as the Repository URL - you do not need to add in any other fields.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Decide where to locate the folder. By default, it will locate it in your home directory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Press 'Clone' Congratulations you have now pulled the content of the repository on your Notable server space.</a:t>
            </a:r>
          </a:p>
          <a:p>
            <a:endParaRPr lang="en-GB" sz="16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C5742-668C-C133-BC92-6A60833F96BF}"/>
              </a:ext>
            </a:extLst>
          </p:cNvPr>
          <p:cNvSpPr txBox="1"/>
          <p:nvPr/>
        </p:nvSpPr>
        <p:spPr>
          <a:xfrm>
            <a:off x="6476872" y="1752947"/>
            <a:ext cx="536291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Go to </a:t>
            </a:r>
            <a:r>
              <a:rPr lang="en-GB" sz="1600" u="sng" dirty="0">
                <a:effectLst/>
                <a:hlinkClick r:id="rId6"/>
              </a:rPr>
              <a:t>https://noteable.edina.ac.uk/login</a:t>
            </a:r>
            <a:endParaRPr lang="en-GB" sz="1600" u="sng" dirty="0">
              <a:effectLst/>
            </a:endParaRPr>
          </a:p>
          <a:p>
            <a:pPr marL="342900" indent="-342900">
              <a:buAutoNum type="arabicPeriod"/>
            </a:pPr>
            <a:r>
              <a:rPr lang="en-GB" sz="1600" dirty="0"/>
              <a:t>Login with your EASE credentials</a:t>
            </a:r>
          </a:p>
          <a:p>
            <a:pPr marL="342900" indent="-342900">
              <a:buAutoNum type="arabicPeriod"/>
            </a:pPr>
            <a:r>
              <a:rPr lang="en-GB" sz="1600" dirty="0"/>
              <a:t>Select RStudio as a personal notebook server and press start.</a:t>
            </a:r>
          </a:p>
          <a:p>
            <a:pPr marL="342900" indent="-342900">
              <a:buAutoNum type="arabicPeriod"/>
            </a:pPr>
            <a:r>
              <a:rPr lang="en-GB" sz="1600" dirty="0"/>
              <a:t>Go to File &gt; New Project&gt; Version Control &gt; Git</a:t>
            </a:r>
          </a:p>
          <a:p>
            <a:pPr marL="342900" indent="-342900">
              <a:buAutoNum type="arabicPeriod"/>
            </a:pPr>
            <a:r>
              <a:rPr lang="en-GB" sz="1600" dirty="0"/>
              <a:t>Copy and Paste this repository URL </a:t>
            </a:r>
            <a:r>
              <a:rPr lang="en-GB" sz="1600" u="sng" dirty="0">
                <a:effectLst/>
                <a:hlinkClick r:id="rId7"/>
              </a:rPr>
              <a:t>https://github.com/DCS-training/IntroCausalInference</a:t>
            </a:r>
            <a:r>
              <a:rPr lang="en-GB" sz="1600" dirty="0"/>
              <a:t> as the Repository URL (The Project directory name will filled in automatically but you can change it if you want your folder in Notable to have a different name).</a:t>
            </a:r>
          </a:p>
          <a:p>
            <a:pPr marL="342900" indent="-342900">
              <a:buAutoNum type="arabicPeriod"/>
            </a:pPr>
            <a:r>
              <a:rPr lang="en-GB" sz="1600" dirty="0"/>
              <a:t>Decide where to locate the folder. By default, it will locate it in your home directory.</a:t>
            </a:r>
          </a:p>
          <a:p>
            <a:pPr marL="342900" indent="-342900">
              <a:buAutoNum type="arabicPeriod"/>
            </a:pPr>
            <a:r>
              <a:rPr lang="en-GB" sz="1600" dirty="0"/>
              <a:t>Press Create Project Congratulations you have now pulled the content of the repository on your Notable server space.</a:t>
            </a:r>
            <a:r>
              <a:rPr lang="en-GB" sz="16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B344-E5AA-4917-C975-7E364979E38E}"/>
              </a:ext>
            </a:extLst>
          </p:cNvPr>
          <p:cNvSpPr txBox="1"/>
          <p:nvPr/>
        </p:nvSpPr>
        <p:spPr>
          <a:xfrm>
            <a:off x="408297" y="1194746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Python: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35BF5-56DB-018F-36CF-4FD8428896D3}"/>
              </a:ext>
            </a:extLst>
          </p:cNvPr>
          <p:cNvSpPr txBox="1"/>
          <p:nvPr/>
        </p:nvSpPr>
        <p:spPr>
          <a:xfrm>
            <a:off x="6476872" y="1187728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R:</a:t>
            </a:r>
          </a:p>
        </p:txBody>
      </p:sp>
    </p:spTree>
    <p:extLst>
      <p:ext uri="{BB962C8B-B14F-4D97-AF65-F5344CB8AC3E}">
        <p14:creationId xmlns:p14="http://schemas.microsoft.com/office/powerpoint/2010/main" val="2391069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070932" y="1538023"/>
            <a:ext cx="1009115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us...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 hope you've enjoyed the course as much as we did.</a:t>
            </a:r>
            <a:endParaRPr lang="en-GB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It is really useful for us to hear your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b="0" i="0" dirty="0">
                <a:effectLst/>
                <a:latin typeface="Calibri" panose="020F0502020204030204" pitchFamily="34" charset="0"/>
                <a:hlinkClick r:id="rId6"/>
              </a:rPr>
              <a:t>https://forms.office.com/r/YYNrqvuNr8</a:t>
            </a:r>
            <a:endParaRPr lang="en-GB" sz="2400" b="0" i="0" dirty="0">
              <a:effectLst/>
              <a:latin typeface="Calibri" panose="020F0502020204030204" pitchFamily="34" charset="0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Should be really quick and only take 5 mins (maximum!)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307804" y="1075613"/>
            <a:ext cx="356530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Thank you from us!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86806D4-ECE8-4186-7886-6422020C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274" y="2342069"/>
            <a:ext cx="3479657" cy="20564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49D8B0-051F-7EC4-E680-94D6C379DF7B}"/>
              </a:ext>
            </a:extLst>
          </p:cNvPr>
          <p:cNvSpPr txBox="1"/>
          <p:nvPr/>
        </p:nvSpPr>
        <p:spPr>
          <a:xfrm>
            <a:off x="5415238" y="2459504"/>
            <a:ext cx="56624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Do consider joining us for more CDCS course in the future!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Check out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www.cdcs.ed.ac.uk</a:t>
            </a: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43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</a:rPr>
              <a:t>	</a:t>
            </a:r>
            <a:endParaRPr lang="en-GB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6037" y="541485"/>
            <a:ext cx="48392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The Schedule for Today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2E78-F10A-0EBF-30AE-758462D544C0}"/>
              </a:ext>
            </a:extLst>
          </p:cNvPr>
          <p:cNvSpPr txBox="1"/>
          <p:nvPr/>
        </p:nvSpPr>
        <p:spPr>
          <a:xfrm>
            <a:off x="1328134" y="1966349"/>
            <a:ext cx="95357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Wednesday 6th March 2024</a:t>
            </a: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14:00 -- 14:10 Introduction and Motivations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14:10 -- 14:50 Presentation and Q&amp;A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14:50 -- 15:00 10-minute Break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15:00 -- 15:45 Practical Session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15:45 -- 16:00 Final Wrap-Up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5097229" y="510723"/>
            <a:ext cx="19975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554" y="159701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4859332" y="4544170"/>
            <a:ext cx="25213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Presentation </a:t>
            </a:r>
            <a:b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</a:b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and Q&amp;A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Pearl’s Ladder of Causality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46FD7-5077-C363-76CB-1EE4285D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458" y="1390058"/>
            <a:ext cx="7772400" cy="3858793"/>
          </a:xfrm>
          <a:prstGeom prst="rect">
            <a:avLst/>
          </a:prstGeom>
        </p:spPr>
      </p:pic>
      <p:pic>
        <p:nvPicPr>
          <p:cNvPr id="4" name="Picture 3" descr="A diagram of a ladder with different stages of development&#10;&#10;Description automatically generated with medium confidence">
            <a:extLst>
              <a:ext uri="{FF2B5EF4-FFF2-40B4-BE49-F238E27FC236}">
                <a16:creationId xmlns:a16="http://schemas.microsoft.com/office/drawing/2014/main" id="{0DC986D3-2C23-C058-3FA6-646C23A20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2" y="1610432"/>
            <a:ext cx="2217332" cy="31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Smoking in the multiverse of madness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34384-5FE7-6BAA-6F4B-50A5FF174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983" y="2175784"/>
            <a:ext cx="6624034" cy="29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How do we calculate the average causal effect?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3E891C-DD23-1C4A-E1BC-1FE039A3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402" y="1884077"/>
            <a:ext cx="6153869" cy="33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76A3C-6FB2-BCB3-F08A-B81FBFE65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61" y="1128867"/>
            <a:ext cx="9686751" cy="42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79500-89AA-4B41-0B7E-57E7114EA214}"/>
              </a:ext>
            </a:extLst>
          </p:cNvPr>
          <p:cNvSpPr txBox="1"/>
          <p:nvPr/>
        </p:nvSpPr>
        <p:spPr>
          <a:xfrm>
            <a:off x="2338526" y="1013414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Well…how do we deal with confounding in general?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F80DF-6B09-6D15-3D96-3147B3A71490}"/>
              </a:ext>
            </a:extLst>
          </p:cNvPr>
          <p:cNvSpPr txBox="1"/>
          <p:nvPr/>
        </p:nvSpPr>
        <p:spPr>
          <a:xfrm>
            <a:off x="2695903" y="3298008"/>
            <a:ext cx="68001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Randomisation / Study Design</a:t>
            </a:r>
          </a:p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latin typeface="Menlo" panose="020B0609030804020204" pitchFamily="49" charset="0"/>
              </a:rPr>
              <a:t>Matching / Accounting</a:t>
            </a:r>
          </a:p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29549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763</Words>
  <Application>Microsoft Macintosh PowerPoint</Application>
  <PresentationFormat>Widescreen</PresentationFormat>
  <Paragraphs>121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Calibri Light</vt:lpstr>
      <vt:lpstr>ITFDEVANAGARI-BOOK</vt:lpstr>
      <vt:lpstr>Arial</vt:lpstr>
      <vt:lpstr>Source Sans Pro</vt:lpstr>
      <vt:lpstr>Integral CF Bold</vt:lpstr>
      <vt:lpstr>Calibri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Chris Oldnall</cp:lastModifiedBy>
  <cp:revision>10</cp:revision>
  <dcterms:created xsi:type="dcterms:W3CDTF">2020-12-14T07:57:59Z</dcterms:created>
  <dcterms:modified xsi:type="dcterms:W3CDTF">2024-03-01T17:33:52Z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